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8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3" r:id="rId4"/>
    <p:sldId id="305" r:id="rId5"/>
    <p:sldId id="299" r:id="rId6"/>
    <p:sldId id="291" r:id="rId7"/>
    <p:sldId id="300" r:id="rId8"/>
    <p:sldId id="310" r:id="rId9"/>
    <p:sldId id="293" r:id="rId10"/>
    <p:sldId id="298" r:id="rId11"/>
    <p:sldId id="296" r:id="rId12"/>
    <p:sldId id="307" r:id="rId13"/>
    <p:sldId id="285" r:id="rId14"/>
    <p:sldId id="268" r:id="rId15"/>
    <p:sldId id="297" r:id="rId16"/>
    <p:sldId id="301" r:id="rId17"/>
    <p:sldId id="308" r:id="rId18"/>
    <p:sldId id="303" r:id="rId19"/>
    <p:sldId id="304" r:id="rId20"/>
    <p:sldId id="306" r:id="rId21"/>
    <p:sldId id="309" r:id="rId22"/>
    <p:sldId id="276" r:id="rId23"/>
  </p:sldIdLst>
  <p:sldSz cx="9144000" cy="6858000" type="screen4x3"/>
  <p:notesSz cx="666273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86332" autoAdjust="0"/>
  </p:normalViewPr>
  <p:slideViewPr>
    <p:cSldViewPr showGuides="1">
      <p:cViewPr varScale="1">
        <p:scale>
          <a:sx n="108" d="100"/>
          <a:sy n="108" d="100"/>
        </p:scale>
        <p:origin x="20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612" y="31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8431-7C66-4B88-9830-D9BF8A3B1B8D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8D071-EE2F-44E2-BDBD-CBD3E73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208567-A5DA-4050-B73F-71AA847C88F6}" type="datetimeFigureOut">
              <a:rPr lang="nl-NL"/>
              <a:pPr>
                <a:defRPr/>
              </a:pPr>
              <a:t>23-04-18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B0ED17-5C25-42FD-9888-45B9DD9C6B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8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58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8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32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54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96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55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9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10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67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50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1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518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92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74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658-66EF-244F-BCA9-7704975205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74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5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29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71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8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29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717F7-8328-482C-A08E-F7BD02E61C42}" type="datetimeFigureOut">
              <a:rPr lang="nl-NL" smtClean="0"/>
              <a:t>23-04-18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5389-D02B-4DD0-A514-9F0C2084C6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72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95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99" y="6135276"/>
            <a:ext cx="727000" cy="72272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83568" y="6639163"/>
            <a:ext cx="846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rPr>
              <a:t>#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rPr>
              <a:t>dSymp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rPr>
              <a:t>                                     dcypher Symposium 2017 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rPr>
              <a:t>| Oct 4th Media Plaza Utrecht | connects cybersecurity knowledge</a:t>
            </a:r>
            <a:endParaRPr lang="nl-NL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18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986A5389-D02B-4DD0-A514-9F0C2084C6C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2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572" y="1124744"/>
            <a:ext cx="8350696" cy="2071315"/>
          </a:xfrm>
        </p:spPr>
        <p:txBody>
          <a:bodyPr>
            <a:noAutofit/>
          </a:bodyPr>
          <a:lstStyle/>
          <a:p>
            <a:r>
              <a:rPr lang="en-US" sz="4800" dirty="0"/>
              <a:t>Cybersecurity vigilantism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9676" y="3933056"/>
            <a:ext cx="6400800" cy="1752600"/>
          </a:xfrm>
        </p:spPr>
        <p:txBody>
          <a:bodyPr>
            <a:normAutofit/>
          </a:bodyPr>
          <a:lstStyle/>
          <a:p>
            <a:r>
              <a:rPr lang="nl-NL" sz="2000" dirty="0"/>
              <a:t>Karine e Silva</a:t>
            </a:r>
          </a:p>
          <a:p>
            <a:r>
              <a:rPr lang="nl-NL" dirty="0"/>
              <a:t>April 23, 2018 </a:t>
            </a:r>
            <a:endParaRPr lang="nl-NL" sz="2000" dirty="0"/>
          </a:p>
          <a:p>
            <a:r>
              <a:rPr lang="nl-NL" sz="2000" dirty="0"/>
              <a:t>Tilburg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4411"/>
            <a:ext cx="1331640" cy="7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How do humans respond to a lack of security in the Internet?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58894A-5CF0-B84E-AB63-73929006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51549"/>
          </a:xfrm>
        </p:spPr>
      </p:pic>
    </p:spTree>
    <p:extLst>
      <p:ext uri="{BB962C8B-B14F-4D97-AF65-F5344CB8AC3E}">
        <p14:creationId xmlns:p14="http://schemas.microsoft.com/office/powerpoint/2010/main" val="129423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rise</a:t>
            </a:r>
            <a:r>
              <a:rPr lang="nl-NL" dirty="0"/>
              <a:t> of IoT bots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41" y="764704"/>
            <a:ext cx="9321341" cy="5336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25344"/>
            <a:ext cx="9323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</a:t>
            </a:r>
            <a:r>
              <a:rPr lang="en-US" sz="1400" dirty="0" err="1"/>
              <a:t>Incapsula</a:t>
            </a:r>
            <a:r>
              <a:rPr lang="en-US" sz="1400" dirty="0"/>
              <a:t>. Retrieved from https://</a:t>
            </a:r>
            <a:r>
              <a:rPr lang="en-US" sz="1400" dirty="0" err="1"/>
              <a:t>www.incapsula.com</a:t>
            </a:r>
            <a:r>
              <a:rPr lang="en-US" sz="1400" dirty="0"/>
              <a:t>/blog/</a:t>
            </a:r>
            <a:r>
              <a:rPr lang="en-US" sz="1400" dirty="0" err="1"/>
              <a:t>wp</a:t>
            </a:r>
            <a:r>
              <a:rPr lang="en-US" sz="1400" dirty="0"/>
              <a:t>-content/uploads/2016/10/</a:t>
            </a:r>
            <a:r>
              <a:rPr lang="en-US" sz="1400" dirty="0" err="1"/>
              <a:t>mirai</a:t>
            </a:r>
            <a:r>
              <a:rPr lang="en-US" sz="1400" dirty="0"/>
              <a:t>-botnet-</a:t>
            </a:r>
            <a:r>
              <a:rPr lang="en-US" sz="1400" dirty="0" err="1"/>
              <a:t>map.png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61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rise</a:t>
            </a:r>
            <a:r>
              <a:rPr lang="nl-NL" dirty="0"/>
              <a:t> of IoT bots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21913-068E-C74C-8A68-5971F4B4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91"/>
            <a:ext cx="9161527" cy="59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vigilantism in cybersecurity</a:t>
            </a:r>
          </a:p>
          <a:p>
            <a:r>
              <a:rPr lang="en-US" i="1" dirty="0"/>
              <a:t>a social movement composed by individuals or collective groups who respond via technical means to a perceived and repercussive criminal act against the security of the Internet and information systems.</a:t>
            </a:r>
            <a:endParaRPr lang="en-US" dirty="0"/>
          </a:p>
          <a:p>
            <a:r>
              <a:rPr lang="en-US" dirty="0"/>
              <a:t>The case of Brickerbot (the Janit0r) and Wannacry (Hutchins)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8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challenges to criminal investigation</a:t>
            </a:r>
          </a:p>
          <a:p>
            <a:r>
              <a:rPr lang="en-US" dirty="0"/>
              <a:t>The risks to the right to data protection</a:t>
            </a:r>
          </a:p>
          <a:p>
            <a:r>
              <a:rPr lang="en-US" dirty="0"/>
              <a:t>Tampering with evidence</a:t>
            </a:r>
          </a:p>
          <a:p>
            <a:r>
              <a:rPr lang="en-US" dirty="0"/>
              <a:t>Social support and business intervention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action in the public interest?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7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E97DC-4F1D-4642-A3A3-554A590BB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" y="1340768"/>
            <a:ext cx="9135887" cy="38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vigilantism in the cases of </a:t>
            </a:r>
            <a:r>
              <a:rPr lang="en-US" dirty="0" err="1"/>
              <a:t>Brickerbot</a:t>
            </a:r>
            <a:r>
              <a:rPr lang="en-US" dirty="0"/>
              <a:t> and WannaCry constituted a (or more) cybercrime offence(s)?</a:t>
            </a:r>
          </a:p>
          <a:p>
            <a:r>
              <a:rPr lang="en-US" dirty="0"/>
              <a:t>illegal access to information systems (Art. 2, </a:t>
            </a:r>
            <a:r>
              <a:rPr lang="en-US" dirty="0" err="1"/>
              <a:t>CoE</a:t>
            </a:r>
            <a:r>
              <a:rPr lang="en-US" dirty="0"/>
              <a:t> Convention on Cybercrime, Art. 3, Directive 2013/40/EU), </a:t>
            </a:r>
          </a:p>
          <a:p>
            <a:r>
              <a:rPr lang="en-US" dirty="0"/>
              <a:t>illegal interference with information systems (Art. 4, </a:t>
            </a:r>
            <a:r>
              <a:rPr lang="en-US" dirty="0" err="1"/>
              <a:t>CoE</a:t>
            </a:r>
            <a:r>
              <a:rPr lang="en-US" dirty="0"/>
              <a:t> Convention on Cybercrime, Art. 4, Directive 2013/40/EU) </a:t>
            </a:r>
          </a:p>
          <a:p>
            <a:r>
              <a:rPr lang="en-US" dirty="0"/>
              <a:t>illegal interference with data (Art. 5, </a:t>
            </a:r>
            <a:r>
              <a:rPr lang="en-US" dirty="0" err="1"/>
              <a:t>CoE</a:t>
            </a:r>
            <a:r>
              <a:rPr lang="en-US" dirty="0"/>
              <a:t> Convention on Cybercrime, Art. 5, Directive 2013/40/EU).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3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path to legality?</a:t>
            </a:r>
          </a:p>
          <a:p>
            <a:r>
              <a:rPr lang="en-US" dirty="0"/>
              <a:t>The IoT Cybersecurity Improvement Act (Bill): creates the possibility for cybersecurity researchers to share vulnerabilities and fixes with the government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2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SEC. 3. CONTRACTOR RESPONSIBILITIES WITH RESPECT TO INTERNET-CONNECTED DEVICE CYBERSECURITY.</a:t>
            </a:r>
          </a:p>
          <a:p>
            <a:endParaRPr lang="en-US" dirty="0"/>
          </a:p>
          <a:p>
            <a:r>
              <a:rPr lang="en-US" dirty="0"/>
              <a:t>A(1)a(ii)</a:t>
            </a:r>
          </a:p>
          <a:p>
            <a:r>
              <a:rPr lang="en-US" dirty="0"/>
              <a:t>Limited exception for disclosed vulnerabilities.-- (I) Application for waiver.--At the time of submitting a proposal to an executive agency, a contractor may submit a written application for a waiver from the requirement under clause (</a:t>
            </a:r>
            <a:r>
              <a:rPr lang="en-US" dirty="0" err="1"/>
              <a:t>i</a:t>
            </a:r>
            <a:r>
              <a:rPr lang="en-US" dirty="0"/>
              <a:t>)(I) for the purpose of disclosing a known vulnerability to the executive agency.</a:t>
            </a:r>
          </a:p>
        </p:txBody>
      </p:sp>
    </p:spTree>
    <p:extLst>
      <p:ext uri="{BB962C8B-B14F-4D97-AF65-F5344CB8AC3E}">
        <p14:creationId xmlns:p14="http://schemas.microsoft.com/office/powerpoint/2010/main" val="336444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Modern </a:t>
            </a:r>
            <a:r>
              <a:rPr lang="nl-NL" dirty="0" err="1"/>
              <a:t>vigilanstim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Shared cybersecurity</a:t>
            </a:r>
          </a:p>
          <a:p>
            <a:pPr>
              <a:lnSpc>
                <a:spcPct val="150000"/>
              </a:lnSpc>
            </a:pPr>
            <a:r>
              <a:rPr lang="nl-NL" dirty="0"/>
              <a:t>Cybersecurity vigilantes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10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Cybersec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regulatory response can we expect in the EU?</a:t>
            </a:r>
          </a:p>
          <a:p>
            <a:r>
              <a:rPr lang="en-US" dirty="0"/>
              <a:t>What form of cybersecurity vigilantism is welcome?</a:t>
            </a:r>
          </a:p>
        </p:txBody>
      </p:sp>
    </p:spTree>
    <p:extLst>
      <p:ext uri="{BB962C8B-B14F-4D97-AF65-F5344CB8AC3E}">
        <p14:creationId xmlns:p14="http://schemas.microsoft.com/office/powerpoint/2010/main" val="148738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81448"/>
            <a:ext cx="8229600" cy="1143000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nl-NL" dirty="0"/>
          </a:p>
          <a:p>
            <a:pPr marL="0" indent="0" algn="ctr">
              <a:lnSpc>
                <a:spcPct val="150000"/>
              </a:lnSpc>
              <a:buNone/>
            </a:pPr>
            <a:endParaRPr lang="nl-N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nl-NL" dirty="0"/>
              <a:t>Karine e Silva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l-NL" dirty="0"/>
              <a:t>K.k.@</a:t>
            </a:r>
            <a:r>
              <a:rPr lang="nl-NL" dirty="0" err="1"/>
              <a:t>uvt.nl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0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DA2AF9-4AFB-1A40-BB0F-5F4938375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340768"/>
            <a:ext cx="10196332" cy="4248472"/>
          </a:xfrm>
        </p:spPr>
      </p:pic>
    </p:spTree>
    <p:extLst>
      <p:ext uri="{BB962C8B-B14F-4D97-AF65-F5344CB8AC3E}">
        <p14:creationId xmlns:p14="http://schemas.microsoft.com/office/powerpoint/2010/main" val="280478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 </a:t>
            </a:r>
            <a:r>
              <a:rPr lang="nl-NL" dirty="0" err="1"/>
              <a:t>vigilantism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err="1"/>
              <a:t>History</a:t>
            </a:r>
            <a:r>
              <a:rPr lang="nl-NL" dirty="0"/>
              <a:t> of </a:t>
            </a:r>
            <a:r>
              <a:rPr lang="nl-NL" dirty="0" err="1"/>
              <a:t>vigilantism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 err="1"/>
              <a:t>Civil</a:t>
            </a:r>
            <a:r>
              <a:rPr lang="nl-NL" dirty="0"/>
              <a:t> </a:t>
            </a:r>
            <a:r>
              <a:rPr lang="nl-NL" dirty="0" err="1"/>
              <a:t>disobedience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 err="1"/>
              <a:t>Social</a:t>
            </a:r>
            <a:r>
              <a:rPr lang="nl-NL" dirty="0"/>
              <a:t> reform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59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</a:t>
            </a:r>
            <a:br>
              <a:rPr lang="en-US" dirty="0"/>
            </a:br>
            <a:r>
              <a:rPr lang="en-US" dirty="0"/>
              <a:t>vigilantism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Planning, premeditation and organization,</a:t>
            </a:r>
          </a:p>
          <a:p>
            <a:r>
              <a:rPr lang="en-US" dirty="0"/>
              <a:t>2. Private voluntary agency, </a:t>
            </a:r>
          </a:p>
          <a:p>
            <a:r>
              <a:rPr lang="en-US" dirty="0"/>
              <a:t>3. Autonomous citizenship, </a:t>
            </a:r>
          </a:p>
          <a:p>
            <a:r>
              <a:rPr lang="en-US" dirty="0"/>
              <a:t>4. The use or threatened use of force, </a:t>
            </a:r>
          </a:p>
          <a:p>
            <a:r>
              <a:rPr lang="en-US" dirty="0"/>
              <a:t>5. Reaction to crime and social deviance, and </a:t>
            </a:r>
          </a:p>
          <a:p>
            <a:r>
              <a:rPr lang="en-US" dirty="0"/>
              <a:t>6. Personal and collective security</a:t>
            </a:r>
          </a:p>
          <a:p>
            <a:endParaRPr lang="en-US" dirty="0"/>
          </a:p>
          <a:p>
            <a:r>
              <a:rPr lang="en-US" dirty="0"/>
              <a:t>(Johnston, 1996)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2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 </a:t>
            </a:r>
            <a:r>
              <a:rPr lang="nl-NL" dirty="0" err="1"/>
              <a:t>vigilantism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err="1"/>
              <a:t>Vigilantism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Internet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Hacktivism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 err="1"/>
              <a:t>Social</a:t>
            </a:r>
            <a:r>
              <a:rPr lang="nl-NL" dirty="0"/>
              <a:t> media </a:t>
            </a:r>
            <a:r>
              <a:rPr lang="nl-NL" dirty="0" err="1"/>
              <a:t>vigilatism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Digital </a:t>
            </a:r>
            <a:r>
              <a:rPr lang="nl-NL" dirty="0" err="1"/>
              <a:t>vigilantism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Trottier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54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 </a:t>
            </a:r>
            <a:r>
              <a:rPr lang="nl-NL" dirty="0" err="1"/>
              <a:t>vigilantism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Cybersecurity as personal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collective</a:t>
            </a:r>
            <a:r>
              <a:rPr lang="nl-NL" dirty="0"/>
              <a:t> security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06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notion that cybersecurity is a multistakeholder environment and can only be achieved through collective effort</a:t>
            </a:r>
          </a:p>
          <a:p>
            <a:r>
              <a:rPr lang="en-US" dirty="0"/>
              <a:t>Shared cybersecurity recognizes the prominent responsibility of private companies and governments over citizens/users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5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cybersecurity chain of responsibility has long focused on the activities of ISPs and CIIPs. </a:t>
            </a:r>
          </a:p>
          <a:p>
            <a:r>
              <a:rPr lang="en-US" dirty="0"/>
              <a:t>But what about software developers and hardware manufacturers?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3976"/>
      </p:ext>
    </p:extLst>
  </p:cSld>
  <p:clrMapOvr>
    <a:masterClrMapping/>
  </p:clrMapOvr>
</p:sld>
</file>

<file path=ppt/theme/theme1.xml><?xml version="1.0" encoding="utf-8"?>
<a:theme xmlns:a="http://schemas.openxmlformats.org/drawingml/2006/main" name="dsymp201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Kantoorthema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521</Words>
  <Application>Microsoft Macintosh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Verdana</vt:lpstr>
      <vt:lpstr>Wingdings 2</vt:lpstr>
      <vt:lpstr>dsymp2017</vt:lpstr>
      <vt:lpstr>Frame</vt:lpstr>
      <vt:lpstr>Cybersecurity vigilantism</vt:lpstr>
      <vt:lpstr>Overview</vt:lpstr>
      <vt:lpstr>PowerPoint Presentation</vt:lpstr>
      <vt:lpstr>Modern vigilantism </vt:lpstr>
      <vt:lpstr>Modern vigilantism</vt:lpstr>
      <vt:lpstr>Modern vigilantism </vt:lpstr>
      <vt:lpstr>Modern vigilantism </vt:lpstr>
      <vt:lpstr>Shared cybersecurity</vt:lpstr>
      <vt:lpstr>Shared cybersecurity</vt:lpstr>
      <vt:lpstr>Cybersec vigilantism</vt:lpstr>
      <vt:lpstr>PowerPoint Presentation</vt:lpstr>
      <vt:lpstr>The rise of IoT bots</vt:lpstr>
      <vt:lpstr>The rise of IoT bots</vt:lpstr>
      <vt:lpstr>Cybersec vigilantism</vt:lpstr>
      <vt:lpstr>Cybersec vigilantism</vt:lpstr>
      <vt:lpstr>PowerPoint Presentation</vt:lpstr>
      <vt:lpstr>Cybersec vigilantism</vt:lpstr>
      <vt:lpstr>Cybersec vigilantism</vt:lpstr>
      <vt:lpstr>Cybersec vigilantism</vt:lpstr>
      <vt:lpstr>Cybersec vigilantism</vt:lpstr>
      <vt:lpstr>Thank you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framework for PPPs  against cybercrime:  the BotLeg experience </dc:title>
  <dc:creator>Karine E Silva</dc:creator>
  <cp:lastModifiedBy>Karine E Silva</cp:lastModifiedBy>
  <cp:revision>44</cp:revision>
  <cp:lastPrinted>2014-11-04T11:04:34Z</cp:lastPrinted>
  <dcterms:created xsi:type="dcterms:W3CDTF">2017-10-03T11:15:19Z</dcterms:created>
  <dcterms:modified xsi:type="dcterms:W3CDTF">2018-04-23T13:46:47Z</dcterms:modified>
</cp:coreProperties>
</file>